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  <p:sldMasterId id="2147483700" r:id="rId5"/>
    <p:sldMasterId id="2147483713" r:id="rId6"/>
    <p:sldMasterId id="2147483726" r:id="rId7"/>
  </p:sldMasterIdLst>
  <p:notesMasterIdLst>
    <p:notesMasterId r:id="rId44"/>
  </p:notesMasterIdLst>
  <p:sldIdLst>
    <p:sldId id="256" r:id="rId8"/>
    <p:sldId id="258" r:id="rId9"/>
    <p:sldId id="259" r:id="rId10"/>
    <p:sldId id="260" r:id="rId11"/>
    <p:sldId id="309" r:id="rId12"/>
    <p:sldId id="262" r:id="rId13"/>
    <p:sldId id="263" r:id="rId14"/>
    <p:sldId id="296" r:id="rId15"/>
    <p:sldId id="265" r:id="rId16"/>
    <p:sldId id="299" r:id="rId17"/>
    <p:sldId id="302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98" r:id="rId26"/>
    <p:sldId id="307" r:id="rId27"/>
    <p:sldId id="276" r:id="rId28"/>
    <p:sldId id="277" r:id="rId29"/>
    <p:sldId id="279" r:id="rId30"/>
    <p:sldId id="295" r:id="rId31"/>
    <p:sldId id="303" r:id="rId32"/>
    <p:sldId id="304" r:id="rId33"/>
    <p:sldId id="305" r:id="rId34"/>
    <p:sldId id="280" r:id="rId35"/>
    <p:sldId id="281" r:id="rId36"/>
    <p:sldId id="283" r:id="rId37"/>
    <p:sldId id="284" r:id="rId38"/>
    <p:sldId id="285" r:id="rId39"/>
    <p:sldId id="286" r:id="rId40"/>
    <p:sldId id="293" r:id="rId41"/>
    <p:sldId id="289" r:id="rId42"/>
    <p:sldId id="290" r:id="rId43"/>
  </p:sldIdLst>
  <p:sldSz cx="9144000" cy="6858000" type="screen4x3"/>
  <p:notesSz cx="7559675" cy="106918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Isa Bombardi" initials="IB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246" y="-7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slide" Target="slides/slide3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commentAuthors" Target="commentAuthor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theme" Target="theme/theme1.xml"/><Relationship Id="rId8" Type="http://schemas.openxmlformats.org/officeDocument/2006/relationships/slide" Target="slides/slid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9-12-07T10:46:48.006" idx="2">
    <p:pos x="10" y="10"/>
    <p:text/>
    <p:extLst>
      <p:ext uri="{C676402C-5697-4E1C-873F-D02D1690AC5C}">
        <p15:threadingInfo xmlns:p15="http://schemas.microsoft.com/office/powerpoint/2012/main" timeZoneBias="18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9-05-05T05:15:41.523" idx="1">
    <p:pos x="5398" y="0"/>
    <p:text/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pt-B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 para editar o formato de notas</a:t>
            </a:r>
          </a:p>
        </p:txBody>
      </p:sp>
      <p:sp>
        <p:nvSpPr>
          <p:cNvPr id="265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320" cy="534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pt-B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&lt;cabeçalho&gt;</a:t>
            </a:r>
          </a:p>
        </p:txBody>
      </p:sp>
      <p:sp>
        <p:nvSpPr>
          <p:cNvPr id="266" name="PlaceHolder 3"/>
          <p:cNvSpPr>
            <a:spLocks noGrp="1"/>
          </p:cNvSpPr>
          <p:nvPr>
            <p:ph type="dt"/>
          </p:nvPr>
        </p:nvSpPr>
        <p:spPr>
          <a:xfrm>
            <a:off x="4279320" y="0"/>
            <a:ext cx="328032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pt-B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&lt;data/hora&gt;</a:t>
            </a:r>
          </a:p>
        </p:txBody>
      </p:sp>
      <p:sp>
        <p:nvSpPr>
          <p:cNvPr id="267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32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pt-B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&lt;rodapé&gt;</a:t>
            </a:r>
          </a:p>
        </p:txBody>
      </p:sp>
      <p:sp>
        <p:nvSpPr>
          <p:cNvPr id="268" name="PlaceHolder 5"/>
          <p:cNvSpPr>
            <a:spLocks noGrp="1"/>
          </p:cNvSpPr>
          <p:nvPr>
            <p:ph type="sldNum"/>
          </p:nvPr>
        </p:nvSpPr>
        <p:spPr>
          <a:xfrm>
            <a:off x="4279320" y="10157400"/>
            <a:ext cx="328032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A53ED43E-274E-4506-A649-A4D633D1131D}" type="slidenum">
              <a:rPr lang="pt-B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‹nº›</a:t>
            </a:fld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8634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TextShape 1"/>
          <p:cNvSpPr txBox="1"/>
          <p:nvPr/>
        </p:nvSpPr>
        <p:spPr>
          <a:xfrm>
            <a:off x="4278240" y="10156680"/>
            <a:ext cx="3238200" cy="4917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3000"/>
              </a:lnSpc>
            </a:pPr>
            <a:fld id="{1B57BDC9-1915-4F9B-9450-3140940E5C73}" type="slidenum">
              <a:rPr lang="pt-B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pPr algn="r">
                <a:lnSpc>
                  <a:spcPct val="93000"/>
                </a:lnSpc>
              </a:pPr>
              <a:t>2</a:t>
            </a:fld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46" name="CustomShape 2"/>
          <p:cNvSpPr/>
          <p:nvPr/>
        </p:nvSpPr>
        <p:spPr>
          <a:xfrm>
            <a:off x="4278240" y="10156680"/>
            <a:ext cx="3247560" cy="5011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3000"/>
              </a:lnSpc>
            </a:pPr>
            <a:fld id="{6B541D73-A8C9-43FC-A48A-9D404F378C4F}" type="slidenum">
              <a:rPr lang="pt-B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pPr algn="r">
                <a:lnSpc>
                  <a:spcPct val="93000"/>
                </a:lnSpc>
              </a:pPr>
              <a:t>2</a:t>
            </a:fld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7" name="CustomShape 3"/>
          <p:cNvSpPr/>
          <p:nvPr/>
        </p:nvSpPr>
        <p:spPr>
          <a:xfrm>
            <a:off x="755640" y="5078520"/>
            <a:ext cx="6048000" cy="48114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38980949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TextShape 1"/>
          <p:cNvSpPr txBox="1"/>
          <p:nvPr/>
        </p:nvSpPr>
        <p:spPr>
          <a:xfrm>
            <a:off x="4278240" y="10156680"/>
            <a:ext cx="3238200" cy="4917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3000"/>
              </a:lnSpc>
            </a:pPr>
            <a:fld id="{8CE2944C-B2D9-4B18-86A9-ADD8F7366216}" type="slidenum">
              <a:rPr lang="pt-B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pPr algn="r">
                <a:lnSpc>
                  <a:spcPct val="93000"/>
                </a:lnSpc>
              </a:pPr>
              <a:t>7</a:t>
            </a:fld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49" name="CustomShape 2"/>
          <p:cNvSpPr/>
          <p:nvPr/>
        </p:nvSpPr>
        <p:spPr>
          <a:xfrm>
            <a:off x="755640" y="5078520"/>
            <a:ext cx="6009840" cy="47732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26302002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TextShape 1"/>
          <p:cNvSpPr txBox="1"/>
          <p:nvPr/>
        </p:nvSpPr>
        <p:spPr>
          <a:xfrm>
            <a:off x="4278240" y="10156680"/>
            <a:ext cx="3238200" cy="4917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3000"/>
              </a:lnSpc>
            </a:pPr>
            <a:fld id="{6C324B32-1A3F-40D6-8CC1-8B675C153460}" type="slidenum">
              <a:rPr lang="pt-B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pPr algn="r">
                <a:lnSpc>
                  <a:spcPct val="93000"/>
                </a:lnSpc>
              </a:pPr>
              <a:t>11</a:t>
            </a:fld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54" name="CustomShape 2"/>
          <p:cNvSpPr/>
          <p:nvPr/>
        </p:nvSpPr>
        <p:spPr>
          <a:xfrm>
            <a:off x="4278240" y="10156680"/>
            <a:ext cx="3247560" cy="5011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3000"/>
              </a:lnSpc>
            </a:pPr>
            <a:fld id="{9A8B7059-153D-4B60-86D1-8B19396D2342}" type="slidenum">
              <a:rPr lang="pt-B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pPr algn="r">
                <a:lnSpc>
                  <a:spcPct val="93000"/>
                </a:lnSpc>
              </a:pPr>
              <a:t>11</a:t>
            </a:fld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5" name="CustomShape 3"/>
          <p:cNvSpPr/>
          <p:nvPr/>
        </p:nvSpPr>
        <p:spPr>
          <a:xfrm>
            <a:off x="755640" y="5078520"/>
            <a:ext cx="6048000" cy="48114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24914693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TextShape 1"/>
          <p:cNvSpPr txBox="1"/>
          <p:nvPr/>
        </p:nvSpPr>
        <p:spPr>
          <a:xfrm>
            <a:off x="4278240" y="10156680"/>
            <a:ext cx="3238200" cy="4917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3000"/>
              </a:lnSpc>
            </a:pPr>
            <a:fld id="{4FCFB405-3C29-4F62-B3E1-DEE5BA281FD1}" type="slidenum">
              <a:rPr lang="pt-B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pPr algn="r">
                <a:lnSpc>
                  <a:spcPct val="93000"/>
                </a:lnSpc>
              </a:pPr>
              <a:t>15</a:t>
            </a:fld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57" name="CustomShape 2"/>
          <p:cNvSpPr/>
          <p:nvPr/>
        </p:nvSpPr>
        <p:spPr>
          <a:xfrm>
            <a:off x="4278240" y="10156680"/>
            <a:ext cx="3247560" cy="5011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3000"/>
              </a:lnSpc>
            </a:pPr>
            <a:fld id="{50056C5B-5DC3-4C12-9DF3-C77AF6639AE4}" type="slidenum">
              <a:rPr lang="pt-B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pPr algn="r">
                <a:lnSpc>
                  <a:spcPct val="93000"/>
                </a:lnSpc>
              </a:pPr>
              <a:t>15</a:t>
            </a:fld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8" name="CustomShape 3"/>
          <p:cNvSpPr/>
          <p:nvPr/>
        </p:nvSpPr>
        <p:spPr>
          <a:xfrm>
            <a:off x="755640" y="5078520"/>
            <a:ext cx="6048000" cy="48114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13575172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32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0601C323-019B-4622-A6C0-9D2DD64D5813}" type="slidenum">
              <a:rPr lang="pt-BR" altLang="pt-BR"/>
              <a:pPr/>
              <a:t>19</a:t>
            </a:fld>
            <a:endParaRPr lang="pt-BR" altLang="pt-BR"/>
          </a:p>
        </p:txBody>
      </p:sp>
      <p:sp>
        <p:nvSpPr>
          <p:cNvPr id="81923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48025" cy="50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 eaLnBrk="1">
              <a:lnSpc>
                <a:spcPct val="93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7E98508B-6B38-45A1-B49D-451205E0D64A}" type="slidenum">
              <a:rPr lang="pt-BR" altLang="pt-BR" sz="1400">
                <a:solidFill>
                  <a:srgbClr val="000000"/>
                </a:solidFill>
                <a:latin typeface="Times New Roman" pitchFamily="16" charset="0"/>
              </a:rPr>
              <a:pPr algn="r" eaLnBrk="1">
                <a:lnSpc>
                  <a:spcPct val="93000"/>
                </a:lnSpc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19</a:t>
            </a:fld>
            <a:endParaRPr lang="pt-BR" altLang="pt-BR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81924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81925" name="Text Box 3"/>
          <p:cNvSpPr txBox="1">
            <a:spLocks noChangeArrowheads="1"/>
          </p:cNvSpPr>
          <p:nvPr/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08557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TextShape 1"/>
          <p:cNvSpPr txBox="1"/>
          <p:nvPr/>
        </p:nvSpPr>
        <p:spPr>
          <a:xfrm>
            <a:off x="4278240" y="10156680"/>
            <a:ext cx="3238200" cy="4917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3000"/>
              </a:lnSpc>
            </a:pPr>
            <a:fld id="{E2C15085-BCE3-4444-880B-7967276A5041}" type="slidenum">
              <a:rPr lang="pt-B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pPr algn="r">
                <a:lnSpc>
                  <a:spcPct val="93000"/>
                </a:lnSpc>
              </a:pPr>
              <a:t>36</a:t>
            </a:fld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60" name="CustomShape 2"/>
          <p:cNvSpPr/>
          <p:nvPr/>
        </p:nvSpPr>
        <p:spPr>
          <a:xfrm>
            <a:off x="755640" y="5078520"/>
            <a:ext cx="6014520" cy="47779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38285928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GB" sz="2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GB" sz="2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GB" sz="2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34" name="Imagem 33"/>
          <p:cNvPicPr/>
          <p:nvPr/>
        </p:nvPicPr>
        <p:blipFill>
          <a:blip r:embed="rId2" cstate="print"/>
          <a:stretch/>
        </p:blipFill>
        <p:spPr>
          <a:xfrm>
            <a:off x="2079360" y="1604160"/>
            <a:ext cx="4984200" cy="3976920"/>
          </a:xfrm>
          <a:prstGeom prst="rect">
            <a:avLst/>
          </a:prstGeom>
          <a:ln>
            <a:noFill/>
          </a:ln>
        </p:spPr>
      </p:pic>
      <p:pic>
        <p:nvPicPr>
          <p:cNvPr id="35" name="Imagem 34"/>
          <p:cNvPicPr/>
          <p:nvPr/>
        </p:nvPicPr>
        <p:blipFill>
          <a:blip r:embed="rId2" cstate="print"/>
          <a:stretch/>
        </p:blipFill>
        <p:spPr>
          <a:xfrm>
            <a:off x="2079360" y="1604160"/>
            <a:ext cx="4984200" cy="3976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GB" sz="2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GB" sz="2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GB" sz="2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GB" sz="2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GB" sz="2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0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GB" sz="2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GB" sz="2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GB" sz="2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GB" sz="2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GB" sz="2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6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GB" sz="2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70" name="Imagem 69"/>
          <p:cNvPicPr/>
          <p:nvPr/>
        </p:nvPicPr>
        <p:blipFill>
          <a:blip r:embed="rId2" cstate="print"/>
          <a:stretch/>
        </p:blipFill>
        <p:spPr>
          <a:xfrm>
            <a:off x="2079360" y="1604160"/>
            <a:ext cx="4984200" cy="3976920"/>
          </a:xfrm>
          <a:prstGeom prst="rect">
            <a:avLst/>
          </a:prstGeom>
          <a:ln>
            <a:noFill/>
          </a:ln>
        </p:spPr>
      </p:pic>
      <p:pic>
        <p:nvPicPr>
          <p:cNvPr id="71" name="Imagem 70"/>
          <p:cNvPicPr/>
          <p:nvPr/>
        </p:nvPicPr>
        <p:blipFill>
          <a:blip r:embed="rId2" cstate="print"/>
          <a:stretch/>
        </p:blipFill>
        <p:spPr>
          <a:xfrm>
            <a:off x="2079360" y="1604160"/>
            <a:ext cx="4984200" cy="3976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GB" sz="2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GB" sz="2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GB" sz="2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GB" sz="2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GB" sz="2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GB" sz="2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6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GB" sz="2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GB" sz="2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GB" sz="2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GB" sz="2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0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0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02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GB" sz="2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106" name="Imagem 105"/>
          <p:cNvPicPr/>
          <p:nvPr/>
        </p:nvPicPr>
        <p:blipFill>
          <a:blip r:embed="rId2" cstate="print"/>
          <a:stretch/>
        </p:blipFill>
        <p:spPr>
          <a:xfrm>
            <a:off x="2079360" y="1604160"/>
            <a:ext cx="4984200" cy="3976920"/>
          </a:xfrm>
          <a:prstGeom prst="rect">
            <a:avLst/>
          </a:prstGeom>
          <a:ln>
            <a:noFill/>
          </a:ln>
        </p:spPr>
      </p:pic>
      <p:pic>
        <p:nvPicPr>
          <p:cNvPr id="107" name="Imagem 106"/>
          <p:cNvPicPr/>
          <p:nvPr/>
        </p:nvPicPr>
        <p:blipFill>
          <a:blip r:embed="rId2" cstate="print"/>
          <a:stretch/>
        </p:blipFill>
        <p:spPr>
          <a:xfrm>
            <a:off x="2079360" y="1604160"/>
            <a:ext cx="4984200" cy="3976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GB" sz="2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GB" sz="2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GB" sz="2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GB" sz="2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GB" sz="2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GB" sz="2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24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25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GB" sz="2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2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GB" sz="2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3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3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GB" sz="2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3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GB" sz="2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3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4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41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GB" sz="2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44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145" name="Imagem 144"/>
          <p:cNvPicPr/>
          <p:nvPr/>
        </p:nvPicPr>
        <p:blipFill>
          <a:blip r:embed="rId2" cstate="print"/>
          <a:stretch/>
        </p:blipFill>
        <p:spPr>
          <a:xfrm>
            <a:off x="2079360" y="1604160"/>
            <a:ext cx="4984200" cy="3976920"/>
          </a:xfrm>
          <a:prstGeom prst="rect">
            <a:avLst/>
          </a:prstGeom>
          <a:ln>
            <a:noFill/>
          </a:ln>
        </p:spPr>
      </p:pic>
      <p:pic>
        <p:nvPicPr>
          <p:cNvPr id="146" name="Imagem 145"/>
          <p:cNvPicPr/>
          <p:nvPr/>
        </p:nvPicPr>
        <p:blipFill>
          <a:blip r:embed="rId2" cstate="print"/>
          <a:stretch/>
        </p:blipFill>
        <p:spPr>
          <a:xfrm>
            <a:off x="2079360" y="1604160"/>
            <a:ext cx="4984200" cy="3976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GB" sz="2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GB" sz="2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GB" sz="2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GB" sz="2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5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GB" sz="2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GB" sz="2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6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64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GB" sz="2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6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6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GB" sz="2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7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7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GB" sz="2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7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GB" sz="2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7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7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80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GB" sz="2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83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184" name="Imagem 183"/>
          <p:cNvPicPr/>
          <p:nvPr/>
        </p:nvPicPr>
        <p:blipFill>
          <a:blip r:embed="rId2" cstate="print"/>
          <a:stretch/>
        </p:blipFill>
        <p:spPr>
          <a:xfrm>
            <a:off x="2079360" y="1604160"/>
            <a:ext cx="4984200" cy="3976920"/>
          </a:xfrm>
          <a:prstGeom prst="rect">
            <a:avLst/>
          </a:prstGeom>
          <a:ln>
            <a:noFill/>
          </a:ln>
        </p:spPr>
      </p:pic>
      <p:pic>
        <p:nvPicPr>
          <p:cNvPr id="185" name="Imagem 184"/>
          <p:cNvPicPr/>
          <p:nvPr/>
        </p:nvPicPr>
        <p:blipFill>
          <a:blip r:embed="rId2" cstate="print"/>
          <a:stretch/>
        </p:blipFill>
        <p:spPr>
          <a:xfrm>
            <a:off x="2079360" y="1604160"/>
            <a:ext cx="4984200" cy="3976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GB" sz="2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2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GB" sz="2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GB" sz="2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9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GB" sz="2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GB" sz="2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02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03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GB" sz="2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0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07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GB" sz="2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1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1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GB" sz="2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GB" sz="2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14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GB" sz="2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1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1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19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GB" sz="2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22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223" name="Imagem 222"/>
          <p:cNvPicPr/>
          <p:nvPr/>
        </p:nvPicPr>
        <p:blipFill>
          <a:blip r:embed="rId2" cstate="print"/>
          <a:stretch/>
        </p:blipFill>
        <p:spPr>
          <a:xfrm>
            <a:off x="2079360" y="1604160"/>
            <a:ext cx="4984200" cy="3976920"/>
          </a:xfrm>
          <a:prstGeom prst="rect">
            <a:avLst/>
          </a:prstGeom>
          <a:ln>
            <a:noFill/>
          </a:ln>
        </p:spPr>
      </p:pic>
      <p:pic>
        <p:nvPicPr>
          <p:cNvPr id="224" name="Imagem 223"/>
          <p:cNvPicPr/>
          <p:nvPr/>
        </p:nvPicPr>
        <p:blipFill>
          <a:blip r:embed="rId2" cstate="print"/>
          <a:stretch/>
        </p:blipFill>
        <p:spPr>
          <a:xfrm>
            <a:off x="2079360" y="1604160"/>
            <a:ext cx="4984200" cy="3976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GB" sz="2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GB" sz="2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GB" sz="2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3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GB" sz="2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GB" sz="2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4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42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GB" sz="2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GB" sz="2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4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4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GB" sz="2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4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5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GB" sz="2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5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GB" sz="2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5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57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58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GB" sz="2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61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262" name="Imagem 261"/>
          <p:cNvPicPr/>
          <p:nvPr/>
        </p:nvPicPr>
        <p:blipFill>
          <a:blip r:embed="rId2" cstate="print"/>
          <a:stretch/>
        </p:blipFill>
        <p:spPr>
          <a:xfrm>
            <a:off x="2079360" y="1604160"/>
            <a:ext cx="4984200" cy="3976920"/>
          </a:xfrm>
          <a:prstGeom prst="rect">
            <a:avLst/>
          </a:prstGeom>
          <a:ln>
            <a:noFill/>
          </a:ln>
        </p:spPr>
      </p:pic>
      <p:pic>
        <p:nvPicPr>
          <p:cNvPr id="263" name="Imagem 262"/>
          <p:cNvPicPr/>
          <p:nvPr/>
        </p:nvPicPr>
        <p:blipFill>
          <a:blip r:embed="rId2" cstate="print"/>
          <a:stretch/>
        </p:blipFill>
        <p:spPr>
          <a:xfrm>
            <a:off x="2079360" y="1604160"/>
            <a:ext cx="4984200" cy="3976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GB" sz="2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1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image" Target="../media/image1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 cstate="print"/>
          <a:tile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n-GB" sz="18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 para editar o formato do texto do título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 para editar o formato do texto da estrutura de tópicos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2.º nível da estrutura de tópicos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3.º nível da estrutura de tópicos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4.º nível da estrutura de tópicos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5.º nível da estrutura de tópicos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6.º nível da estrutura de tópicos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7.º nível da estrutura de tópicos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 cstate="print"/>
          <a:tile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n-GB" sz="18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 para editar o formato do texto do título</a:t>
            </a: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 para editar o formato do texto da estrutura de tópicos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2.º nível da estrutura de tópicos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3.º nível da estrutura de tópicos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4.º nível da estrutura de tópicos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5.º nível da estrutura de tópicos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6.º nível da estrutura de tópicos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7.º nível da estrutura de tópicos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 cstate="print"/>
          <a:tile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n-GB" sz="18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 para editar o formato do texto do título</a:t>
            </a: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 para editar o formato do texto da estrutura de tópicos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2.º nível da estrutura de tópicos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3.º nível da estrutura de tópicos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4.º nível da estrutura de tópicos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5.º nível da estrutura de tópicos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6.º nível da estrutura de tópicos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7.º nível da estrutura de tópicos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 cstate="print"/>
          <a:tile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CustomShape 1"/>
          <p:cNvSpPr/>
          <p:nvPr/>
        </p:nvSpPr>
        <p:spPr>
          <a:xfrm>
            <a:off x="685800" y="6248520"/>
            <a:ext cx="1904760" cy="4568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9" name="CustomShape 2"/>
          <p:cNvSpPr/>
          <p:nvPr/>
        </p:nvSpPr>
        <p:spPr>
          <a:xfrm>
            <a:off x="3124080" y="6248520"/>
            <a:ext cx="2895120" cy="4568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0" name="PlaceHolder 3"/>
          <p:cNvSpPr>
            <a:spLocks noGrp="1"/>
          </p:cNvSpPr>
          <p:nvPr>
            <p:ph type="sldNum"/>
          </p:nvPr>
        </p:nvSpPr>
        <p:spPr>
          <a:xfrm>
            <a:off x="6553080" y="6248520"/>
            <a:ext cx="1861920" cy="414000"/>
          </a:xfrm>
          <a:prstGeom prst="rect">
            <a:avLst/>
          </a:prstGeom>
        </p:spPr>
        <p:txBody>
          <a:bodyPr lIns="90000" tIns="46800" rIns="90000" bIns="46800"/>
          <a:lstStyle/>
          <a:p>
            <a:pPr algn="r">
              <a:lnSpc>
                <a:spcPct val="100000"/>
              </a:lnSpc>
            </a:pPr>
            <a:fld id="{80306C3A-5F0C-462F-9277-26F4753033C8}" type="slidenum">
              <a:rPr lang="pt-B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pPr algn="r">
                <a:lnSpc>
                  <a:spcPct val="100000"/>
                </a:lnSpc>
              </a:pPr>
              <a:t>‹nº›</a:t>
            </a:fld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11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n-GB" sz="28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 para editar o formato do texto do título</a:t>
            </a:r>
          </a:p>
        </p:txBody>
      </p:sp>
      <p:sp>
        <p:nvSpPr>
          <p:cNvPr id="112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Clique para editar o formato do texto da estrutura de tópicos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2.º nível da estrutura de tópicos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3.º nível da estrutura de tópicos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4.º nível da estrutura de tópicos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5.º nível da estrutura de tópicos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6.º nível da estrutura de tópicos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7.º nível da estrutura de tópicos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/>
    <p:bodyStyle/>
    <p:otherStyle/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 cstate="print"/>
          <a:tile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CustomShape 1"/>
          <p:cNvSpPr/>
          <p:nvPr/>
        </p:nvSpPr>
        <p:spPr>
          <a:xfrm>
            <a:off x="685800" y="6248520"/>
            <a:ext cx="1904760" cy="4568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8" name="CustomShape 2"/>
          <p:cNvSpPr/>
          <p:nvPr/>
        </p:nvSpPr>
        <p:spPr>
          <a:xfrm>
            <a:off x="3124080" y="6248520"/>
            <a:ext cx="2895120" cy="4568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9" name="PlaceHolder 3"/>
          <p:cNvSpPr>
            <a:spLocks noGrp="1"/>
          </p:cNvSpPr>
          <p:nvPr>
            <p:ph type="sldNum"/>
          </p:nvPr>
        </p:nvSpPr>
        <p:spPr>
          <a:xfrm>
            <a:off x="6553080" y="6248520"/>
            <a:ext cx="1861920" cy="414000"/>
          </a:xfrm>
          <a:prstGeom prst="rect">
            <a:avLst/>
          </a:prstGeom>
        </p:spPr>
        <p:txBody>
          <a:bodyPr lIns="90000" tIns="46800" rIns="90000" bIns="46800"/>
          <a:lstStyle/>
          <a:p>
            <a:pPr algn="r">
              <a:lnSpc>
                <a:spcPct val="100000"/>
              </a:lnSpc>
            </a:pPr>
            <a:fld id="{B3B1D1C6-D0E7-49BB-AB6C-31B714898C0A}" type="slidenum">
              <a:rPr lang="pt-B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pPr algn="r">
                <a:lnSpc>
                  <a:spcPct val="100000"/>
                </a:lnSpc>
              </a:pPr>
              <a:t>‹nº›</a:t>
            </a:fld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50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n-GB" sz="28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 para editar o formato do texto do título</a:t>
            </a:r>
          </a:p>
        </p:txBody>
      </p:sp>
      <p:sp>
        <p:nvSpPr>
          <p:cNvPr id="151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Clique para editar o formato do texto da estrutura de tópicos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2.º nível da estrutura de tópicos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3.º nível da estrutura de tópicos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4.º nível da estrutura de tópicos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5.º nível da estrutura de tópicos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6.º nível da estrutura de tópicos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7.º nível da estrutura de tópicos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/>
    <p:bodyStyle/>
    <p:otherStyle/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 cstate="print"/>
          <a:tile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CustomShape 1"/>
          <p:cNvSpPr/>
          <p:nvPr/>
        </p:nvSpPr>
        <p:spPr>
          <a:xfrm>
            <a:off x="685800" y="6248520"/>
            <a:ext cx="1904760" cy="4568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7" name="CustomShape 2"/>
          <p:cNvSpPr/>
          <p:nvPr/>
        </p:nvSpPr>
        <p:spPr>
          <a:xfrm>
            <a:off x="3124080" y="6248520"/>
            <a:ext cx="2895120" cy="4568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8" name="PlaceHolder 3"/>
          <p:cNvSpPr>
            <a:spLocks noGrp="1"/>
          </p:cNvSpPr>
          <p:nvPr>
            <p:ph type="sldNum"/>
          </p:nvPr>
        </p:nvSpPr>
        <p:spPr>
          <a:xfrm>
            <a:off x="6553080" y="6248520"/>
            <a:ext cx="1861920" cy="414000"/>
          </a:xfrm>
          <a:prstGeom prst="rect">
            <a:avLst/>
          </a:prstGeom>
        </p:spPr>
        <p:txBody>
          <a:bodyPr lIns="90000" tIns="46800" rIns="90000" bIns="46800"/>
          <a:lstStyle/>
          <a:p>
            <a:pPr algn="r">
              <a:lnSpc>
                <a:spcPct val="100000"/>
              </a:lnSpc>
            </a:pPr>
            <a:fld id="{7DF8C3A9-61A5-42E8-A50D-F08355B2C9A6}" type="slidenum">
              <a:rPr lang="pt-B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pPr algn="r">
                <a:lnSpc>
                  <a:spcPct val="100000"/>
                </a:lnSpc>
              </a:pPr>
              <a:t>‹nº›</a:t>
            </a:fld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89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n-GB" sz="28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 para editar o formato do texto do título</a:t>
            </a:r>
          </a:p>
        </p:txBody>
      </p:sp>
      <p:sp>
        <p:nvSpPr>
          <p:cNvPr id="190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Clique para editar o formato do texto da estrutura de tópicos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2.º nível da estrutura de tópicos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3.º nível da estrutura de tópicos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4.º nível da estrutura de tópicos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5.º nível da estrutura de tópicos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6.º nível da estrutura de tópicos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7.º nível da estrutura de tópicos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/>
    <p:bodyStyle/>
    <p:otherStyle/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 cstate="print"/>
          <a:tile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CustomShape 1"/>
          <p:cNvSpPr/>
          <p:nvPr/>
        </p:nvSpPr>
        <p:spPr>
          <a:xfrm>
            <a:off x="685800" y="6248520"/>
            <a:ext cx="1904760" cy="4568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6" name="CustomShape 2"/>
          <p:cNvSpPr/>
          <p:nvPr/>
        </p:nvSpPr>
        <p:spPr>
          <a:xfrm>
            <a:off x="3124080" y="6248520"/>
            <a:ext cx="2895120" cy="4568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7" name="PlaceHolder 3"/>
          <p:cNvSpPr>
            <a:spLocks noGrp="1"/>
          </p:cNvSpPr>
          <p:nvPr>
            <p:ph type="sldNum"/>
          </p:nvPr>
        </p:nvSpPr>
        <p:spPr>
          <a:xfrm>
            <a:off x="6553080" y="6248520"/>
            <a:ext cx="1877760" cy="429840"/>
          </a:xfrm>
          <a:prstGeom prst="rect">
            <a:avLst/>
          </a:prstGeom>
        </p:spPr>
        <p:txBody>
          <a:bodyPr lIns="90000" tIns="46800" rIns="90000" bIns="46800"/>
          <a:lstStyle/>
          <a:p>
            <a:pPr algn="r">
              <a:lnSpc>
                <a:spcPct val="100000"/>
              </a:lnSpc>
            </a:pPr>
            <a:fld id="{DAA49C4B-73E7-44C8-981C-29BDFE6E406F}" type="slidenum">
              <a:rPr lang="pt-B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pPr algn="r">
                <a:lnSpc>
                  <a:spcPct val="100000"/>
                </a:lnSpc>
              </a:pPr>
              <a:t>‹nº›</a:t>
            </a:fld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28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n-GB" sz="28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 para editar o formato do texto do título</a:t>
            </a:r>
          </a:p>
        </p:txBody>
      </p:sp>
      <p:sp>
        <p:nvSpPr>
          <p:cNvPr id="229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Clique para editar o formato do texto da estrutura de tópicos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2.º nível da estrutura de tópicos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3.º nível da estrutura de tópicos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4.º nível da estrutura de tópicos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5.º nível da estrutura de tópicos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6.º nível da estrutura de tópicos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7.º nível da estrutura de tópicos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2.xml"/><Relationship Id="rId1" Type="http://schemas.openxmlformats.org/officeDocument/2006/relationships/slideLayout" Target="../slideLayouts/slideLayout2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" name="Imagem 1"/>
          <p:cNvPicPr/>
          <p:nvPr/>
        </p:nvPicPr>
        <p:blipFill>
          <a:blip r:embed="rId2" cstate="print"/>
          <a:stretch/>
        </p:blipFill>
        <p:spPr>
          <a:xfrm>
            <a:off x="2146680" y="27744"/>
            <a:ext cx="4850640" cy="6857640"/>
          </a:xfrm>
          <a:prstGeom prst="rect">
            <a:avLst/>
          </a:prstGeom>
          <a:ln>
            <a:noFill/>
          </a:ln>
        </p:spPr>
      </p:pic>
      <p:sp>
        <p:nvSpPr>
          <p:cNvPr id="270" name="CustomShape 1"/>
          <p:cNvSpPr/>
          <p:nvPr/>
        </p:nvSpPr>
        <p:spPr>
          <a:xfrm>
            <a:off x="251640" y="6237360"/>
            <a:ext cx="1894680" cy="303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larissab@usp.br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908" y="0"/>
            <a:ext cx="48481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1669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CustomShape 1"/>
          <p:cNvSpPr/>
          <p:nvPr/>
        </p:nvSpPr>
        <p:spPr>
          <a:xfrm>
            <a:off x="0" y="620640"/>
            <a:ext cx="9142200" cy="50893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t-BR" sz="4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Noto Sans CJK SC Regular"/>
              </a:rPr>
              <a:t>BRAZIL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t-BR" sz="32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Noto Sans CJK SC Regular"/>
              </a:rPr>
              <a:t>2007 - </a:t>
            </a:r>
            <a:r>
              <a:rPr lang="pt-BR" sz="32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Noto Sans CJK SC Regular"/>
              </a:rPr>
              <a:t>2017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t-BR" sz="28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Noto Sans CJK SC Regular"/>
              </a:rPr>
              <a:t>41</a:t>
            </a:r>
            <a:r>
              <a:rPr lang="pt-BR" sz="28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Noto Sans CJK SC Regular"/>
              </a:rPr>
              <a:t>,612 </a:t>
            </a:r>
            <a:r>
              <a:rPr lang="pt-BR" sz="28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Noto Sans CJK SC Regular"/>
              </a:rPr>
              <a:t>Intoxicated</a:t>
            </a:r>
            <a:r>
              <a:rPr lang="pt-BR" sz="2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Noto Sans CJK SC Regular"/>
              </a:rPr>
              <a:t> People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t-BR" sz="28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Noto Sans CJK SC Regular"/>
              </a:rPr>
              <a:t>3,782</a:t>
            </a:r>
            <a:r>
              <a:rPr lang="pt-BR" sz="28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Noto Sans CJK SC Regular"/>
              </a:rPr>
              <a:t> </a:t>
            </a:r>
            <a:r>
              <a:rPr lang="pt-BR" sz="2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Noto Sans CJK SC Regular"/>
              </a:rPr>
              <a:t>per </a:t>
            </a:r>
            <a:r>
              <a:rPr lang="pt-BR" sz="28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Noto Sans CJK SC Regular"/>
              </a:rPr>
              <a:t>year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t-BR" sz="2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Noto Sans CJK SC Regular"/>
              </a:rPr>
              <a:t> 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t-BR" sz="2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Noto Sans CJK SC Regular"/>
              </a:rPr>
              <a:t>= </a:t>
            </a:r>
            <a:r>
              <a:rPr lang="pt-BR" sz="28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Noto Sans CJK SC Regular"/>
              </a:rPr>
              <a:t>10 </a:t>
            </a:r>
            <a:r>
              <a:rPr lang="pt-BR" sz="2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Noto Sans CJK SC Regular"/>
              </a:rPr>
              <a:t>per </a:t>
            </a:r>
            <a:r>
              <a:rPr lang="pt-BR" sz="28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Noto Sans CJK SC Regular"/>
              </a:rPr>
              <a:t>day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t-BR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Noto Sans CJK SC Regular"/>
              </a:rPr>
              <a:t>Obs</a:t>
            </a:r>
            <a:r>
              <a:rPr lang="pt-BR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Noto Sans CJK SC Regular"/>
              </a:rPr>
              <a:t>: </a:t>
            </a:r>
            <a:r>
              <a:rPr lang="pt-BR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Noto Sans CJK SC Regular"/>
              </a:rPr>
              <a:t>Estimated</a:t>
            </a:r>
            <a:r>
              <a:rPr lang="pt-BR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Noto Sans CJK SC Regular"/>
              </a:rPr>
              <a:t> </a:t>
            </a:r>
            <a:r>
              <a:rPr lang="pt-BR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Noto Sans CJK SC Regular"/>
              </a:rPr>
              <a:t>subnotification</a:t>
            </a:r>
            <a:r>
              <a:rPr lang="pt-BR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Noto Sans CJK SC Regular"/>
              </a:rPr>
              <a:t>: 1 for 50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7" name="CustomShape 2"/>
          <p:cNvSpPr/>
          <p:nvPr/>
        </p:nvSpPr>
        <p:spPr>
          <a:xfrm>
            <a:off x="5148360" y="6093000"/>
            <a:ext cx="3814560" cy="3632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Source: SINITOX – Health Ministry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4496516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8" name="Imagem 1"/>
          <p:cNvPicPr/>
          <p:nvPr/>
        </p:nvPicPr>
        <p:blipFill>
          <a:blip r:embed="rId2" cstate="print"/>
          <a:stretch/>
        </p:blipFill>
        <p:spPr>
          <a:xfrm>
            <a:off x="2215800" y="0"/>
            <a:ext cx="4712400" cy="6857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9" name="Imagem 1"/>
          <p:cNvPicPr/>
          <p:nvPr/>
        </p:nvPicPr>
        <p:blipFill>
          <a:blip r:embed="rId2" cstate="print"/>
          <a:stretch/>
        </p:blipFill>
        <p:spPr>
          <a:xfrm>
            <a:off x="2215800" y="0"/>
            <a:ext cx="4712400" cy="6857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0" name="Imagem 1"/>
          <p:cNvPicPr/>
          <p:nvPr/>
        </p:nvPicPr>
        <p:blipFill>
          <a:blip r:embed="rId2" cstate="print"/>
          <a:stretch/>
        </p:blipFill>
        <p:spPr>
          <a:xfrm>
            <a:off x="2215800" y="0"/>
            <a:ext cx="4712400" cy="6857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CustomShape 1"/>
          <p:cNvSpPr/>
          <p:nvPr/>
        </p:nvSpPr>
        <p:spPr>
          <a:xfrm>
            <a:off x="1116000" y="692280"/>
            <a:ext cx="6984720" cy="49039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t-BR" sz="3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Noto Sans CJK SC Regular"/>
              </a:rPr>
              <a:t>BRAZIL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t-BR" sz="3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Noto Sans CJK SC Regular"/>
              </a:rPr>
              <a:t>2007 - 2014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t-BR" sz="2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Noto Sans CJK SC Regular"/>
              </a:rPr>
              <a:t>1,186 deaths by pesticide intoxication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t-BR" sz="2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Noto Sans CJK SC Regular"/>
              </a:rPr>
              <a:t>= </a:t>
            </a:r>
            <a:r>
              <a:rPr lang="pt-BR" sz="2800" b="1" u="sng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Noto Sans CJK SC Regular"/>
              </a:rPr>
              <a:t>148 deaths per year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t-BR" sz="2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Noto Sans CJK SC Regular"/>
              </a:rPr>
              <a:t>= One each 2 ½ days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2" name="CustomShape 2"/>
          <p:cNvSpPr/>
          <p:nvPr/>
        </p:nvSpPr>
        <p:spPr>
          <a:xfrm>
            <a:off x="5184720" y="6093000"/>
            <a:ext cx="3816000" cy="6382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Noto Sans CJK SC Regular"/>
              </a:rPr>
              <a:t>Source: SINAN – Ministério da Saúde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3" name="Imagem 1"/>
          <p:cNvPicPr/>
          <p:nvPr/>
        </p:nvPicPr>
        <p:blipFill>
          <a:blip r:embed="rId2" cstate="print"/>
          <a:stretch/>
        </p:blipFill>
        <p:spPr>
          <a:xfrm>
            <a:off x="611640" y="980640"/>
            <a:ext cx="8136720" cy="4680000"/>
          </a:xfrm>
          <a:prstGeom prst="rect">
            <a:avLst/>
          </a:prstGeom>
          <a:ln>
            <a:noFill/>
          </a:ln>
        </p:spPr>
      </p:pic>
      <p:sp>
        <p:nvSpPr>
          <p:cNvPr id="304" name="CustomShape 1"/>
          <p:cNvSpPr/>
          <p:nvPr/>
        </p:nvSpPr>
        <p:spPr>
          <a:xfrm>
            <a:off x="6660360" y="6093360"/>
            <a:ext cx="2088000" cy="257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11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Source: SINDVEG, 2018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5" name="CustomShape 2"/>
          <p:cNvSpPr/>
          <p:nvPr/>
        </p:nvSpPr>
        <p:spPr>
          <a:xfrm>
            <a:off x="1403640" y="332640"/>
            <a:ext cx="6048360" cy="39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AGROTOXINS USE BY CULTURE (BRAZIL)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6" name="CustomShape 3"/>
          <p:cNvSpPr/>
          <p:nvPr/>
        </p:nvSpPr>
        <p:spPr>
          <a:xfrm>
            <a:off x="7092360" y="3717000"/>
            <a:ext cx="1223640" cy="39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16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Soy</a:t>
            </a:r>
            <a:r>
              <a:rPr lang="pt-BR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7" name="CustomShape 4"/>
          <p:cNvSpPr/>
          <p:nvPr/>
        </p:nvSpPr>
        <p:spPr>
          <a:xfrm>
            <a:off x="4608000" y="3120840"/>
            <a:ext cx="1223640" cy="39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16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Cotton</a:t>
            </a:r>
            <a:r>
              <a:rPr lang="pt-BR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8" name="CustomShape 5"/>
          <p:cNvSpPr/>
          <p:nvPr/>
        </p:nvSpPr>
        <p:spPr>
          <a:xfrm>
            <a:off x="4356000" y="4293000"/>
            <a:ext cx="1583640" cy="39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16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Maize</a:t>
            </a:r>
            <a:r>
              <a:rPr lang="pt-BR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9" name="CustomShape 6"/>
          <p:cNvSpPr/>
          <p:nvPr/>
        </p:nvSpPr>
        <p:spPr>
          <a:xfrm>
            <a:off x="5220000" y="5085360"/>
            <a:ext cx="1223640" cy="577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16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Sugar cane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" name="Imagem 1"/>
          <p:cNvPicPr/>
          <p:nvPr/>
        </p:nvPicPr>
        <p:blipFill>
          <a:blip r:embed="rId2" cstate="print"/>
          <a:stretch/>
        </p:blipFill>
        <p:spPr>
          <a:xfrm>
            <a:off x="0" y="0"/>
            <a:ext cx="4848480" cy="6857640"/>
          </a:xfrm>
          <a:prstGeom prst="rect">
            <a:avLst/>
          </a:prstGeom>
          <a:ln>
            <a:noFill/>
          </a:ln>
        </p:spPr>
      </p:pic>
      <p:sp>
        <p:nvSpPr>
          <p:cNvPr id="311" name="CustomShape 1"/>
          <p:cNvSpPr/>
          <p:nvPr/>
        </p:nvSpPr>
        <p:spPr>
          <a:xfrm>
            <a:off x="899640" y="5057640"/>
            <a:ext cx="1007640" cy="1800000"/>
          </a:xfrm>
          <a:prstGeom prst="ellipse">
            <a:avLst/>
          </a:prstGeom>
          <a:noFill/>
          <a:ln w="381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2" name="CustomShape 2"/>
          <p:cNvSpPr/>
          <p:nvPr/>
        </p:nvSpPr>
        <p:spPr>
          <a:xfrm flipV="1">
            <a:off x="1907640" y="2565000"/>
            <a:ext cx="4032000" cy="29520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solidFill>
            <a:srgbClr val="00B8FF"/>
          </a:solidFill>
          <a:ln w="28440">
            <a:solidFill>
              <a:schemeClr val="tx1"/>
            </a:solidFill>
            <a:round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3" name="CustomShape 3"/>
          <p:cNvSpPr/>
          <p:nvPr/>
        </p:nvSpPr>
        <p:spPr>
          <a:xfrm>
            <a:off x="6012000" y="1772640"/>
            <a:ext cx="2880000" cy="821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SOY – 98% - 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t-BR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GMOs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4" name="CustomShape 4"/>
          <p:cNvSpPr/>
          <p:nvPr/>
        </p:nvSpPr>
        <p:spPr>
          <a:xfrm>
            <a:off x="5652000" y="4437000"/>
            <a:ext cx="2880000" cy="1187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About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t-BR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1 Germany in GMOs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5" name="CustomShape 5"/>
          <p:cNvSpPr/>
          <p:nvPr/>
        </p:nvSpPr>
        <p:spPr>
          <a:xfrm>
            <a:off x="7092360" y="2781000"/>
            <a:ext cx="360" cy="12956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solidFill>
            <a:srgbClr val="00B8FF"/>
          </a:solidFill>
          <a:ln w="28440">
            <a:solidFill>
              <a:schemeClr val="tx1"/>
            </a:solidFill>
            <a:round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6" name="Imagem 2"/>
          <p:cNvPicPr/>
          <p:nvPr/>
        </p:nvPicPr>
        <p:blipFill>
          <a:blip r:embed="rId2" cstate="print"/>
          <a:stretch/>
        </p:blipFill>
        <p:spPr>
          <a:xfrm>
            <a:off x="611560" y="836712"/>
            <a:ext cx="7780680" cy="5087160"/>
          </a:xfrm>
          <a:prstGeom prst="rect">
            <a:avLst/>
          </a:prstGeom>
          <a:ln>
            <a:noFill/>
          </a:ln>
        </p:spPr>
      </p:pic>
      <p:sp>
        <p:nvSpPr>
          <p:cNvPr id="318" name="CustomShape 2"/>
          <p:cNvSpPr/>
          <p:nvPr/>
        </p:nvSpPr>
        <p:spPr>
          <a:xfrm>
            <a:off x="755576" y="2327548"/>
            <a:ext cx="2592000" cy="336240"/>
          </a:xfrm>
          <a:prstGeom prst="ellipse">
            <a:avLst/>
          </a:prstGeom>
          <a:noFill/>
          <a:ln w="2844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" name="CaixaDeTexto 6"/>
          <p:cNvSpPr txBox="1"/>
          <p:nvPr/>
        </p:nvSpPr>
        <p:spPr>
          <a:xfrm>
            <a:off x="6876256" y="3284984"/>
            <a:ext cx="1224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err="1" smtClean="0"/>
              <a:t>Glyphosate</a:t>
            </a:r>
            <a:endParaRPr lang="pt-BR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5138" y="981075"/>
            <a:ext cx="8213725" cy="4238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80899" name="Rectangle 2"/>
          <p:cNvSpPr>
            <a:spLocks noChangeArrowheads="1"/>
          </p:cNvSpPr>
          <p:nvPr/>
        </p:nvSpPr>
        <p:spPr bwMode="auto">
          <a:xfrm>
            <a:off x="431800" y="5445125"/>
            <a:ext cx="8280400" cy="1171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>
            <a:spAutoFit/>
          </a:bodyPr>
          <a:lstStyle/>
          <a:p>
            <a:pPr algn="just" eaLnBrk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altLang="pt-BR" sz="1600">
                <a:solidFill>
                  <a:srgbClr val="000000"/>
                </a:solidFill>
                <a:latin typeface="Calibri" pitchFamily="32" charset="0"/>
                <a:ea typeface="Noto Sans CJK SC Regular" charset="0"/>
                <a:cs typeface="Noto Sans CJK SC Regular" charset="0"/>
              </a:rPr>
              <a:t>Em </a:t>
            </a:r>
            <a:r>
              <a:rPr lang="pt-BR" altLang="pt-BR" sz="1600" b="1">
                <a:solidFill>
                  <a:srgbClr val="000000"/>
                </a:solidFill>
                <a:latin typeface="Calibri" pitchFamily="32" charset="0"/>
                <a:ea typeface="Noto Sans CJK SC Regular" charset="0"/>
                <a:cs typeface="Noto Sans CJK SC Regular" charset="0"/>
              </a:rPr>
              <a:t>experimentos de longa duração</a:t>
            </a:r>
            <a:r>
              <a:rPr lang="pt-BR" altLang="pt-BR" sz="1600">
                <a:solidFill>
                  <a:srgbClr val="000000"/>
                </a:solidFill>
                <a:latin typeface="Calibri" pitchFamily="32" charset="0"/>
                <a:ea typeface="Noto Sans CJK SC Regular" charset="0"/>
                <a:cs typeface="Noto Sans CJK SC Regular" charset="0"/>
              </a:rPr>
              <a:t>, </a:t>
            </a:r>
            <a:r>
              <a:rPr lang="pt-BR" altLang="pt-BR" sz="1600" b="1">
                <a:solidFill>
                  <a:srgbClr val="000000"/>
                </a:solidFill>
                <a:latin typeface="Calibri" pitchFamily="32" charset="0"/>
                <a:ea typeface="Noto Sans CJK SC Regular" charset="0"/>
                <a:cs typeface="Noto Sans CJK SC Regular" charset="0"/>
              </a:rPr>
              <a:t>animais tratados </a:t>
            </a:r>
            <a:r>
              <a:rPr lang="pt-BR" altLang="pt-BR" sz="1600">
                <a:solidFill>
                  <a:srgbClr val="000000"/>
                </a:solidFill>
                <a:latin typeface="Calibri" pitchFamily="32" charset="0"/>
                <a:ea typeface="Noto Sans CJK SC Regular" charset="0"/>
                <a:cs typeface="Noto Sans CJK SC Regular" charset="0"/>
              </a:rPr>
              <a:t>com </a:t>
            </a:r>
            <a:r>
              <a:rPr lang="pt-BR" altLang="pt-BR" sz="1600" b="1">
                <a:solidFill>
                  <a:srgbClr val="000000"/>
                </a:solidFill>
                <a:latin typeface="Calibri" pitchFamily="32" charset="0"/>
                <a:ea typeface="Noto Sans CJK SC Regular" charset="0"/>
                <a:cs typeface="Noto Sans CJK SC Regular" charset="0"/>
              </a:rPr>
              <a:t>milho transgênico </a:t>
            </a:r>
            <a:r>
              <a:rPr lang="pt-BR" altLang="pt-BR" sz="1600">
                <a:solidFill>
                  <a:srgbClr val="000000"/>
                </a:solidFill>
                <a:latin typeface="Calibri" pitchFamily="32" charset="0"/>
                <a:ea typeface="Noto Sans CJK SC Regular" charset="0"/>
                <a:cs typeface="Noto Sans CJK SC Regular" charset="0"/>
              </a:rPr>
              <a:t>ou </a:t>
            </a:r>
            <a:r>
              <a:rPr lang="pt-BR" altLang="pt-BR" sz="1600" b="1">
                <a:solidFill>
                  <a:srgbClr val="000000"/>
                </a:solidFill>
                <a:latin typeface="Calibri" pitchFamily="32" charset="0"/>
                <a:ea typeface="Noto Sans CJK SC Regular" charset="0"/>
                <a:cs typeface="Noto Sans CJK SC Regular" charset="0"/>
              </a:rPr>
              <a:t>com água contendo Glifosato</a:t>
            </a:r>
            <a:r>
              <a:rPr lang="pt-BR" altLang="pt-BR" sz="1600">
                <a:solidFill>
                  <a:srgbClr val="000000"/>
                </a:solidFill>
                <a:latin typeface="Calibri" pitchFamily="32" charset="0"/>
                <a:ea typeface="Noto Sans CJK SC Regular" charset="0"/>
                <a:cs typeface="Noto Sans CJK SC Regular" charset="0"/>
              </a:rPr>
              <a:t> tiveram morte precoce e desenvolveram tumores, além de outros efeitos.</a:t>
            </a:r>
          </a:p>
          <a:p>
            <a:pPr algn="r" eaLnBrk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altLang="pt-BR" sz="800">
                <a:solidFill>
                  <a:srgbClr val="000000"/>
                </a:solidFill>
                <a:latin typeface="Calibri" pitchFamily="32" charset="0"/>
                <a:ea typeface="Noto Sans CJK SC Regular" charset="0"/>
                <a:cs typeface="Noto Sans CJK SC Regular" charset="0"/>
              </a:rPr>
              <a:t>Fonte: http://hwcdn.net/a6a4d4s9/cds/2012/09/i/general/gmo_study_shows_rat_cancer_scientist_defends.jpg?dopvhost=static.infowars.com&amp;x-hw-redirect=dop005.sp3.hwcdn.net</a:t>
            </a:r>
            <a:r>
              <a:rPr lang="pt-BR" altLang="pt-BR" sz="2800">
                <a:solidFill>
                  <a:srgbClr val="000000"/>
                </a:solidFill>
                <a:latin typeface="Calibri" pitchFamily="32" charset="0"/>
                <a:ea typeface="Noto Sans CJK SC Regular" charset="0"/>
                <a:cs typeface="Noto Sans CJK SC Regular" charset="0"/>
              </a:rPr>
              <a:t> </a:t>
            </a:r>
          </a:p>
          <a:p>
            <a:pPr algn="r" eaLnBrk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altLang="pt-BR" sz="1100">
                <a:solidFill>
                  <a:srgbClr val="000000"/>
                </a:solidFill>
                <a:latin typeface="Calibri" pitchFamily="32" charset="0"/>
                <a:ea typeface="Noto Sans CJK SC Regular" charset="0"/>
                <a:cs typeface="Noto Sans CJK SC Regular" charset="0"/>
              </a:rPr>
              <a:t>IN: Parecer Técnico sobre o Ingrediente Ativo Glifosato elaborado por:  Profª Drª Sonia Corina Hess e Prof. Dr. Rubens Onofre Nodari</a:t>
            </a:r>
          </a:p>
        </p:txBody>
      </p:sp>
      <p:sp>
        <p:nvSpPr>
          <p:cNvPr id="80900" name="Text Box 3"/>
          <p:cNvSpPr txBox="1">
            <a:spLocks noChangeArrowheads="1"/>
          </p:cNvSpPr>
          <p:nvPr/>
        </p:nvSpPr>
        <p:spPr bwMode="auto">
          <a:xfrm>
            <a:off x="179388" y="395288"/>
            <a:ext cx="8783637" cy="3952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96840" rIns="90000" bIns="45000"/>
          <a:lstStyle/>
          <a:p>
            <a:pPr algn="ctr" eaLnBrk="1">
              <a:lnSpc>
                <a:spcPct val="83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altLang="pt-BR" sz="2400" b="1">
                <a:solidFill>
                  <a:srgbClr val="000000"/>
                </a:solidFill>
                <a:latin typeface="Calibri" pitchFamily="32" charset="0"/>
                <a:ea typeface="Noto Sans CJK SC Regular" charset="0"/>
                <a:cs typeface="Noto Sans CJK SC Regular" charset="0"/>
              </a:rPr>
              <a:t>Rats fed with transgenic corn or water containing glyphosate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CustomShape 1"/>
          <p:cNvSpPr/>
          <p:nvPr/>
        </p:nvSpPr>
        <p:spPr>
          <a:xfrm>
            <a:off x="368280" y="228600"/>
            <a:ext cx="8424360" cy="6143400"/>
          </a:xfrm>
          <a:prstGeom prst="rect">
            <a:avLst/>
          </a:prstGeom>
          <a:solidFill>
            <a:srgbClr val="FFFFFF"/>
          </a:solidFill>
          <a:ln w="255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pt-BR" sz="36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Brazil</a:t>
            </a:r>
            <a:r>
              <a:rPr lang="pt-BR" sz="36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– </a:t>
            </a:r>
            <a:r>
              <a:rPr lang="pt-BR" sz="36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One</a:t>
            </a:r>
            <a:r>
              <a:rPr lang="pt-BR" sz="36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</a:t>
            </a:r>
            <a:r>
              <a:rPr lang="pt-BR" sz="36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of</a:t>
            </a:r>
            <a:r>
              <a:rPr lang="pt-BR" sz="36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</a:t>
            </a:r>
            <a:r>
              <a:rPr lang="pt-BR" sz="36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the</a:t>
            </a:r>
            <a:r>
              <a:rPr lang="pt-BR" sz="36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</a:t>
            </a:r>
            <a:r>
              <a:rPr lang="pt-BR" sz="36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main</a:t>
            </a:r>
            <a:r>
              <a:rPr lang="pt-BR" sz="36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</a:t>
            </a:r>
            <a:r>
              <a:rPr lang="pt-BR" sz="36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worldwide</a:t>
            </a:r>
            <a:r>
              <a:rPr lang="pt-BR" sz="36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</a:t>
            </a:r>
            <a:r>
              <a:rPr lang="pt-BR" sz="36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exporters</a:t>
            </a:r>
            <a:r>
              <a:rPr lang="pt-BR" sz="36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</a:t>
            </a:r>
            <a:r>
              <a:rPr lang="pt-BR" sz="36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of</a:t>
            </a:r>
            <a:r>
              <a:rPr lang="pt-BR" sz="36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: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790640" lvl="4" indent="-190080" algn="just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pt-BR" sz="28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Soy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790640" lvl="4" indent="-190080" algn="just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pt-BR" sz="2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Sugar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790640" lvl="4" indent="-190080" algn="just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pt-BR" sz="28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Ethanol</a:t>
            </a:r>
            <a:r>
              <a:rPr lang="pt-BR" sz="2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(</a:t>
            </a:r>
            <a:r>
              <a:rPr lang="pt-BR" sz="28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cane</a:t>
            </a:r>
            <a:r>
              <a:rPr lang="pt-BR" sz="2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)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790640" lvl="4" indent="-190080" algn="just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pt-BR" sz="28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Coffee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790640" lvl="4" indent="-190080" algn="just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pt-BR" sz="2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Orange </a:t>
            </a:r>
            <a:r>
              <a:rPr lang="pt-BR" sz="28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Juice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790640" lvl="4" indent="-190080" algn="just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pt-BR" sz="28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Tobacco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790640" lvl="4" indent="-190080" algn="just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pt-BR" sz="28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Maize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790640" lvl="4" indent="-190080" algn="just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pt-BR" sz="28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Beef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790640" lvl="4" indent="-190080" algn="just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pt-BR" sz="28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Chicken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>
              <a:lnSpc>
                <a:spcPct val="100000"/>
              </a:lnSpc>
            </a:pP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lang="pt-BR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Source: IBGE, MINC, 2010, 2015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6" name="Imagem 2"/>
          <p:cNvPicPr/>
          <p:nvPr/>
        </p:nvPicPr>
        <p:blipFill>
          <a:blip r:embed="rId2" cstate="print"/>
          <a:stretch/>
        </p:blipFill>
        <p:spPr>
          <a:xfrm>
            <a:off x="611560" y="836712"/>
            <a:ext cx="7780680" cy="5087160"/>
          </a:xfrm>
          <a:prstGeom prst="rect">
            <a:avLst/>
          </a:prstGeom>
          <a:ln>
            <a:noFill/>
          </a:ln>
        </p:spPr>
      </p:pic>
      <p:sp>
        <p:nvSpPr>
          <p:cNvPr id="318" name="CustomShape 2"/>
          <p:cNvSpPr/>
          <p:nvPr/>
        </p:nvSpPr>
        <p:spPr>
          <a:xfrm>
            <a:off x="755640" y="3380400"/>
            <a:ext cx="2592000" cy="336240"/>
          </a:xfrm>
          <a:prstGeom prst="ellipse">
            <a:avLst/>
          </a:prstGeom>
          <a:noFill/>
          <a:ln w="2844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9" name="CustomShape 3"/>
          <p:cNvSpPr/>
          <p:nvPr/>
        </p:nvSpPr>
        <p:spPr>
          <a:xfrm>
            <a:off x="755640" y="4100760"/>
            <a:ext cx="2592000" cy="287640"/>
          </a:xfrm>
          <a:prstGeom prst="ellipse">
            <a:avLst/>
          </a:prstGeom>
          <a:noFill/>
          <a:ln w="2844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" name="Elipse 5"/>
          <p:cNvSpPr/>
          <p:nvPr/>
        </p:nvSpPr>
        <p:spPr>
          <a:xfrm>
            <a:off x="755576" y="4437112"/>
            <a:ext cx="3024336" cy="36004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6876256" y="3284984"/>
            <a:ext cx="1224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err="1" smtClean="0"/>
              <a:t>Glyphosate</a:t>
            </a:r>
            <a:endParaRPr lang="pt-BR" sz="1400" b="1" dirty="0"/>
          </a:p>
        </p:txBody>
      </p:sp>
    </p:spTree>
    <p:extLst>
      <p:ext uri="{BB962C8B-B14F-4D97-AF65-F5344CB8AC3E}">
        <p14:creationId xmlns:p14="http://schemas.microsoft.com/office/powerpoint/2010/main" val="296728450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0" name="Imagem 1"/>
          <p:cNvPicPr/>
          <p:nvPr/>
        </p:nvPicPr>
        <p:blipFill>
          <a:blip r:embed="rId2" cstate="print"/>
          <a:stretch/>
        </p:blipFill>
        <p:spPr>
          <a:xfrm>
            <a:off x="539640" y="476640"/>
            <a:ext cx="8290080" cy="55598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CustomShape 1"/>
          <p:cNvSpPr/>
          <p:nvPr/>
        </p:nvSpPr>
        <p:spPr>
          <a:xfrm>
            <a:off x="395640" y="0"/>
            <a:ext cx="8413200" cy="7188480"/>
          </a:xfrm>
          <a:prstGeom prst="rect">
            <a:avLst/>
          </a:prstGeom>
          <a:noFill/>
          <a:ln w="1260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t-BR" sz="2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AGROCHEMICAL – GLOBAL SALES 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t-BR" sz="2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OF THE LEADING COMPANIES (2017)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t-BR" sz="2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($ </a:t>
            </a:r>
            <a:r>
              <a:rPr lang="pt-BR" sz="28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Million</a:t>
            </a:r>
            <a:r>
              <a:rPr lang="pt-BR" sz="2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)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pt-BR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1. Syngenta        9,244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pt-BR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2. Bayer      	 </a:t>
            </a:r>
            <a:r>
              <a:rPr lang="pt-BR" sz="3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 </a:t>
            </a:r>
            <a:r>
              <a:rPr lang="pt-BR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8,714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pt-BR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3. BASF 	           6,704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pt-BR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4. </a:t>
            </a:r>
            <a:r>
              <a:rPr lang="pt-BR" sz="3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DowDuPont</a:t>
            </a:r>
            <a:r>
              <a:rPr lang="pt-BR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   6,100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pt-BR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5. Monsanto       3,727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pt-BR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6. Adama            3,259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pt-BR" sz="32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				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lang="pt-BR" sz="32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					</a:t>
            </a:r>
            <a:r>
              <a:rPr lang="pt-BR" sz="1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Source</a:t>
            </a:r>
            <a:r>
              <a:rPr lang="pt-BR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: </a:t>
            </a:r>
            <a:r>
              <a:rPr lang="pt-BR" sz="1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Agrow</a:t>
            </a:r>
            <a:r>
              <a:rPr lang="pt-BR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(2018).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2" name="CustomShape 2"/>
          <p:cNvSpPr/>
          <p:nvPr/>
        </p:nvSpPr>
        <p:spPr>
          <a:xfrm>
            <a:off x="4632480" y="2277000"/>
            <a:ext cx="1223640" cy="3024000"/>
          </a:xfrm>
          <a:prstGeom prst="rightBrace">
            <a:avLst>
              <a:gd name="adj1" fmla="val 8333"/>
              <a:gd name="adj2" fmla="val 50000"/>
            </a:avLst>
          </a:prstGeom>
          <a:noFill/>
          <a:ln w="2844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3" name="CustomShape 3"/>
          <p:cNvSpPr/>
          <p:nvPr/>
        </p:nvSpPr>
        <p:spPr>
          <a:xfrm>
            <a:off x="5838840" y="3250440"/>
            <a:ext cx="3168000" cy="1065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3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70% </a:t>
            </a:r>
            <a:r>
              <a:rPr lang="pt-BR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(global sales)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3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= $ 37,747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CustomShape 1"/>
          <p:cNvSpPr/>
          <p:nvPr/>
        </p:nvSpPr>
        <p:spPr>
          <a:xfrm>
            <a:off x="156960" y="19440"/>
            <a:ext cx="9000720" cy="6550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2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LEADING COMPANIES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t-BR" sz="2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By Headquarters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t-BR" sz="2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(% Sales and $ million)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pt-BR" sz="2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Germany Companies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Bayer 	+ Monsanto* (15.85%+6.7%)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BASF 	                             12.06%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pt-BR" sz="2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Chinese Companies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pt-BR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Syngenta                         17.21%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pt-BR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Adama                              5.8%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pt-BR" sz="2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US Company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DowDuPont </a:t>
            </a:r>
            <a:r>
              <a:rPr lang="pt-BR" sz="2400" b="0" i="1" strike="noStrike" spc="-1">
                <a:solidFill>
                  <a:srgbClr val="3333CC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                    </a:t>
            </a:r>
            <a:r>
              <a:rPr lang="pt-BR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11.08%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pt-BR" sz="16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* Bayer bought Monsanto in 2018.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7" name="CustomShape 2"/>
          <p:cNvSpPr/>
          <p:nvPr/>
        </p:nvSpPr>
        <p:spPr>
          <a:xfrm>
            <a:off x="6787440" y="6196680"/>
            <a:ext cx="2448000" cy="33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Source: Agrow (2018)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8" name="CustomShape 3"/>
          <p:cNvSpPr/>
          <p:nvPr/>
        </p:nvSpPr>
        <p:spPr>
          <a:xfrm>
            <a:off x="5048280" y="2133000"/>
            <a:ext cx="359640" cy="1007640"/>
          </a:xfrm>
          <a:prstGeom prst="rightBrace">
            <a:avLst>
              <a:gd name="adj1" fmla="val 8333"/>
              <a:gd name="adj2" fmla="val 50000"/>
            </a:avLst>
          </a:prstGeom>
          <a:noFill/>
          <a:ln w="2844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9" name="CustomShape 4"/>
          <p:cNvSpPr/>
          <p:nvPr/>
        </p:nvSpPr>
        <p:spPr>
          <a:xfrm>
            <a:off x="5003640" y="3670560"/>
            <a:ext cx="359640" cy="719640"/>
          </a:xfrm>
          <a:prstGeom prst="rightBrace">
            <a:avLst>
              <a:gd name="adj1" fmla="val 8333"/>
              <a:gd name="adj2" fmla="val 50000"/>
            </a:avLst>
          </a:prstGeom>
          <a:noFill/>
          <a:ln w="2844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0" name="CustomShape 5"/>
          <p:cNvSpPr/>
          <p:nvPr/>
        </p:nvSpPr>
        <p:spPr>
          <a:xfrm>
            <a:off x="5013720" y="5236560"/>
            <a:ext cx="359640" cy="427680"/>
          </a:xfrm>
          <a:prstGeom prst="rightBrace">
            <a:avLst>
              <a:gd name="adj1" fmla="val 8333"/>
              <a:gd name="adj2" fmla="val 50000"/>
            </a:avLst>
          </a:prstGeom>
          <a:noFill/>
          <a:ln w="2844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1" name="CustomShape 6"/>
          <p:cNvSpPr/>
          <p:nvPr/>
        </p:nvSpPr>
        <p:spPr>
          <a:xfrm>
            <a:off x="5540400" y="2308320"/>
            <a:ext cx="2448000" cy="39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34.61% = $19,144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2" name="CustomShape 7"/>
          <p:cNvSpPr/>
          <p:nvPr/>
        </p:nvSpPr>
        <p:spPr>
          <a:xfrm>
            <a:off x="5565240" y="3830400"/>
            <a:ext cx="2448000" cy="39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23.01% = $12,503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3" name="CustomShape 8"/>
          <p:cNvSpPr/>
          <p:nvPr/>
        </p:nvSpPr>
        <p:spPr>
          <a:xfrm>
            <a:off x="5565240" y="5250240"/>
            <a:ext cx="2448000" cy="39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11.08% = $6,100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Arco do Desmatamento UFs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51720" y="11468"/>
            <a:ext cx="5256584" cy="6846532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908" y="0"/>
            <a:ext cx="48481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427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908" y="0"/>
            <a:ext cx="48481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9940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908" y="0"/>
            <a:ext cx="48481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0807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4" name="Imagem 1"/>
          <p:cNvPicPr/>
          <p:nvPr/>
        </p:nvPicPr>
        <p:blipFill>
          <a:blip r:embed="rId2" cstate="print"/>
          <a:stretch/>
        </p:blipFill>
        <p:spPr>
          <a:xfrm>
            <a:off x="2215800" y="0"/>
            <a:ext cx="4712400" cy="6857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5" name="Imagem 1"/>
          <p:cNvPicPr/>
          <p:nvPr/>
        </p:nvPicPr>
        <p:blipFill>
          <a:blip r:embed="rId2" cstate="print"/>
          <a:stretch/>
        </p:blipFill>
        <p:spPr>
          <a:xfrm>
            <a:off x="2215800" y="0"/>
            <a:ext cx="4712400" cy="6857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" name="Imagem 1"/>
          <p:cNvPicPr/>
          <p:nvPr/>
        </p:nvPicPr>
        <p:blipFill>
          <a:blip r:embed="rId2" cstate="print"/>
          <a:stretch/>
        </p:blipFill>
        <p:spPr>
          <a:xfrm>
            <a:off x="2216520" y="0"/>
            <a:ext cx="4710960" cy="6857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" name="Imagem 1"/>
          <p:cNvPicPr/>
          <p:nvPr/>
        </p:nvPicPr>
        <p:blipFill>
          <a:blip r:embed="rId2" cstate="print"/>
          <a:stretch/>
        </p:blipFill>
        <p:spPr>
          <a:xfrm>
            <a:off x="2195640" y="-27360"/>
            <a:ext cx="4712400" cy="6857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" name="Imagem 1"/>
          <p:cNvPicPr/>
          <p:nvPr/>
        </p:nvPicPr>
        <p:blipFill>
          <a:blip r:embed="rId2" cstate="print"/>
          <a:stretch/>
        </p:blipFill>
        <p:spPr>
          <a:xfrm>
            <a:off x="2215800" y="0"/>
            <a:ext cx="4712400" cy="6857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9" name="Imagem 2"/>
          <p:cNvPicPr/>
          <p:nvPr/>
        </p:nvPicPr>
        <p:blipFill>
          <a:blip r:embed="rId2" cstate="print"/>
          <a:stretch/>
        </p:blipFill>
        <p:spPr>
          <a:xfrm>
            <a:off x="2215800" y="0"/>
            <a:ext cx="4712400" cy="6857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0" name="Imagem 1"/>
          <p:cNvPicPr/>
          <p:nvPr/>
        </p:nvPicPr>
        <p:blipFill>
          <a:blip r:embed="rId2" cstate="print"/>
          <a:stretch/>
        </p:blipFill>
        <p:spPr>
          <a:xfrm>
            <a:off x="2215800" y="0"/>
            <a:ext cx="4712400" cy="6857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908" y="0"/>
            <a:ext cx="4848183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CustomShape 1"/>
          <p:cNvSpPr/>
          <p:nvPr/>
        </p:nvSpPr>
        <p:spPr>
          <a:xfrm>
            <a:off x="1835280" y="1052640"/>
            <a:ext cx="6049440" cy="4447800"/>
          </a:xfrm>
          <a:prstGeom prst="rect">
            <a:avLst/>
          </a:prstGeom>
          <a:noFill/>
          <a:ln w="2844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2800" b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 Regular"/>
              </a:rPr>
              <a:t>BRAZIL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pt-BR" sz="1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 Regular"/>
              </a:rPr>
              <a:t> </a:t>
            </a:r>
            <a:r>
              <a:rPr lang="pt-BR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 Regular"/>
              </a:rPr>
              <a:t>514</a:t>
            </a:r>
            <a:r>
              <a:rPr lang="pt-BR" sz="18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 Regular"/>
              </a:rPr>
              <a:t> </a:t>
            </a:r>
            <a:r>
              <a:rPr lang="pt-BR" sz="1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 Regular"/>
              </a:rPr>
              <a:t>babies (0 - 12 </a:t>
            </a:r>
            <a:r>
              <a:rPr lang="pt-BR" sz="18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 Regular"/>
              </a:rPr>
              <a:t>months</a:t>
            </a:r>
            <a:r>
              <a:rPr lang="pt-BR" sz="1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 Regular"/>
              </a:rPr>
              <a:t> </a:t>
            </a:r>
            <a:r>
              <a:rPr lang="pt-BR" sz="18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 Regular"/>
              </a:rPr>
              <a:t>old</a:t>
            </a:r>
            <a:r>
              <a:rPr lang="pt-BR" sz="1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 Regular"/>
              </a:rPr>
              <a:t>) </a:t>
            </a:r>
            <a:r>
              <a:rPr lang="pt-BR" sz="18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 Regular"/>
              </a:rPr>
              <a:t>intoxicated</a:t>
            </a:r>
            <a:r>
              <a:rPr lang="pt-BR" sz="1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 Regular"/>
              </a:rPr>
              <a:t> </a:t>
            </a:r>
            <a:r>
              <a:rPr lang="pt-BR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 Regular"/>
              </a:rPr>
              <a:t> </a:t>
            </a:r>
            <a:r>
              <a:rPr lang="pt-BR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 Regular"/>
              </a:rPr>
              <a:t>by</a:t>
            </a:r>
            <a:r>
              <a:rPr lang="pt-BR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 Regular"/>
              </a:rPr>
              <a:t> 	</a:t>
            </a:r>
            <a:r>
              <a:rPr lang="pt-BR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 Regular"/>
              </a:rPr>
              <a:t>agrotoxins</a:t>
            </a:r>
            <a:r>
              <a:rPr lang="pt-BR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 Regular"/>
              </a:rPr>
              <a:t> </a:t>
            </a:r>
            <a:r>
              <a:rPr lang="pt-BR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 Regular"/>
              </a:rPr>
              <a:t>between</a:t>
            </a:r>
            <a:r>
              <a:rPr lang="pt-BR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 Regular"/>
              </a:rPr>
              <a:t> 2007 </a:t>
            </a:r>
            <a:r>
              <a:rPr lang="pt-BR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 Regular"/>
              </a:rPr>
              <a:t>and</a:t>
            </a:r>
            <a:r>
              <a:rPr lang="pt-BR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 Regular"/>
              </a:rPr>
              <a:t> </a:t>
            </a:r>
            <a:r>
              <a:rPr lang="pt-BR" sz="1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 Regular"/>
              </a:rPr>
              <a:t>2017</a:t>
            </a:r>
            <a:r>
              <a:rPr lang="pt-BR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 Regular"/>
              </a:rPr>
              <a:t>	(</a:t>
            </a:r>
            <a:r>
              <a:rPr lang="pt-BR" sz="1800" b="0" i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 Regular"/>
              </a:rPr>
              <a:t>reported</a:t>
            </a:r>
            <a:r>
              <a:rPr lang="pt-BR" sz="18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 Regular"/>
              </a:rPr>
              <a:t> 	cases</a:t>
            </a:r>
            <a:r>
              <a:rPr lang="pt-BR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 Regular"/>
              </a:rPr>
              <a:t>).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 Regular"/>
              </a:rPr>
              <a:t> 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pt-BR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 Regular"/>
              </a:rPr>
              <a:t> </a:t>
            </a:r>
            <a:r>
              <a:rPr lang="pt-BR" sz="18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 Regular"/>
              </a:rPr>
              <a:t>Possibly</a:t>
            </a:r>
            <a:r>
              <a:rPr lang="pt-BR" sz="1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 Regular"/>
              </a:rPr>
              <a:t>: </a:t>
            </a:r>
            <a:r>
              <a:rPr lang="pt-BR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 Regular"/>
              </a:rPr>
              <a:t>25</a:t>
            </a:r>
            <a:r>
              <a:rPr lang="pt-BR" sz="18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 Regular"/>
              </a:rPr>
              <a:t>,700 </a:t>
            </a:r>
            <a:r>
              <a:rPr lang="pt-BR" sz="1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 Regular"/>
              </a:rPr>
              <a:t>babies (0 - 12 </a:t>
            </a:r>
            <a:r>
              <a:rPr lang="pt-BR" sz="18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 Regular"/>
              </a:rPr>
              <a:t>months</a:t>
            </a:r>
            <a:r>
              <a:rPr lang="pt-BR" sz="1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 Regular"/>
              </a:rPr>
              <a:t> </a:t>
            </a:r>
            <a:r>
              <a:rPr lang="pt-BR" sz="18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 Regular"/>
              </a:rPr>
              <a:t>old</a:t>
            </a:r>
            <a:r>
              <a:rPr lang="pt-BR" sz="1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 Regular"/>
              </a:rPr>
              <a:t>) 	</a:t>
            </a:r>
            <a:r>
              <a:rPr lang="pt-BR" sz="18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 Regular"/>
              </a:rPr>
              <a:t>intoxicated</a:t>
            </a:r>
            <a:r>
              <a:rPr lang="pt-BR" sz="1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 Regular"/>
              </a:rPr>
              <a:t> </a:t>
            </a:r>
            <a:r>
              <a:rPr lang="pt-BR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 Regular"/>
              </a:rPr>
              <a:t>between</a:t>
            </a:r>
            <a:r>
              <a:rPr lang="pt-BR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 Regular"/>
              </a:rPr>
              <a:t> 2007 </a:t>
            </a:r>
            <a:r>
              <a:rPr lang="pt-BR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 Regular"/>
              </a:rPr>
              <a:t>and</a:t>
            </a:r>
            <a:r>
              <a:rPr lang="pt-BR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 Regular"/>
              </a:rPr>
              <a:t> 2014.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 Regular"/>
              </a:rPr>
              <a:t>	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 Regular"/>
              </a:rPr>
              <a:t>	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lang="pt-BR" sz="1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 Regular"/>
              </a:rPr>
              <a:t>Source</a:t>
            </a:r>
            <a:r>
              <a:rPr lang="pt-BR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 Regular"/>
              </a:rPr>
              <a:t>: Health </a:t>
            </a:r>
            <a:r>
              <a:rPr lang="pt-BR" sz="1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 Regular"/>
              </a:rPr>
              <a:t>Ministry</a:t>
            </a:r>
            <a:r>
              <a:rPr lang="pt-BR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 Regular"/>
              </a:rPr>
              <a:t> /SINAN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CustomShape 1"/>
          <p:cNvSpPr/>
          <p:nvPr/>
        </p:nvSpPr>
        <p:spPr>
          <a:xfrm>
            <a:off x="900000" y="836640"/>
            <a:ext cx="7488000" cy="59216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93000"/>
              </a:lnSpc>
            </a:pPr>
            <a:r>
              <a:rPr lang="pt-BR" sz="2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 Regular"/>
              </a:rPr>
              <a:t>	</a:t>
            </a:r>
            <a:r>
              <a:rPr lang="pt-BR" sz="4400" b="1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 Regular"/>
              </a:rPr>
              <a:t>	</a:t>
            </a:r>
            <a:r>
              <a:rPr lang="pt-BR" sz="2800" b="1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 Regular"/>
              </a:rPr>
              <a:t>ATLAS </a:t>
            </a:r>
            <a:r>
              <a:rPr lang="pt-BR" sz="2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 Regular"/>
              </a:rPr>
              <a:t>– “A </a:t>
            </a:r>
            <a:r>
              <a:rPr lang="pt-BR" sz="28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 Regular"/>
              </a:rPr>
              <a:t>Geography</a:t>
            </a:r>
            <a:r>
              <a:rPr lang="pt-BR" sz="2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 Regular"/>
              </a:rPr>
              <a:t> </a:t>
            </a:r>
            <a:r>
              <a:rPr lang="pt-BR" sz="28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 Regular"/>
              </a:rPr>
              <a:t>of</a:t>
            </a:r>
            <a:r>
              <a:rPr lang="pt-BR" sz="2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 Regular"/>
              </a:rPr>
              <a:t> </a:t>
            </a:r>
            <a:r>
              <a:rPr lang="pt-BR" sz="28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 Regular"/>
              </a:rPr>
              <a:t>Agrotoxins</a:t>
            </a:r>
            <a:r>
              <a:rPr lang="pt-BR" sz="2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 Regular"/>
              </a:rPr>
              <a:t> Use in </a:t>
            </a:r>
            <a:r>
              <a:rPr lang="pt-BR" sz="28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 Regular"/>
              </a:rPr>
              <a:t>Brazil</a:t>
            </a:r>
            <a:r>
              <a:rPr lang="pt-BR" sz="2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 Regular"/>
              </a:rPr>
              <a:t> </a:t>
            </a:r>
            <a:r>
              <a:rPr lang="pt-BR" sz="28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 Regular"/>
              </a:rPr>
              <a:t>and</a:t>
            </a:r>
            <a:r>
              <a:rPr lang="pt-BR" sz="2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 Regular"/>
              </a:rPr>
              <a:t> its </a:t>
            </a:r>
            <a:r>
              <a:rPr lang="pt-BR" sz="28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 Regular"/>
              </a:rPr>
              <a:t>Relations</a:t>
            </a:r>
            <a:r>
              <a:rPr lang="pt-BR" sz="2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 Regular"/>
              </a:rPr>
              <a:t> </a:t>
            </a:r>
            <a:r>
              <a:rPr lang="pt-BR" sz="28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 Regular"/>
              </a:rPr>
              <a:t>to</a:t>
            </a:r>
            <a:r>
              <a:rPr lang="pt-BR" sz="2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 Regular"/>
              </a:rPr>
              <a:t> </a:t>
            </a:r>
            <a:r>
              <a:rPr lang="pt-BR" sz="28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 Regular"/>
              </a:rPr>
              <a:t>the</a:t>
            </a:r>
            <a:r>
              <a:rPr lang="pt-BR" sz="2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 Regular"/>
              </a:rPr>
              <a:t> </a:t>
            </a:r>
            <a:r>
              <a:rPr lang="pt-BR" sz="28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 Regular"/>
              </a:rPr>
              <a:t>European</a:t>
            </a:r>
            <a:r>
              <a:rPr lang="pt-BR" sz="2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 Regular"/>
              </a:rPr>
              <a:t> Union”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93000"/>
              </a:lnSpc>
            </a:pP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3000"/>
              </a:lnSpc>
            </a:pP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93000"/>
              </a:lnSpc>
            </a:pP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93000"/>
              </a:lnSpc>
            </a:pPr>
            <a:r>
              <a:rPr lang="pt-BR" sz="28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 Regular"/>
              </a:rPr>
              <a:t>Available</a:t>
            </a:r>
            <a:r>
              <a:rPr lang="pt-BR" sz="2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 Regular"/>
              </a:rPr>
              <a:t> for download </a:t>
            </a:r>
            <a:r>
              <a:rPr lang="pt-BR" sz="28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 Regular"/>
              </a:rPr>
              <a:t>on</a:t>
            </a:r>
            <a:r>
              <a:rPr lang="pt-BR" sz="2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 Regular"/>
              </a:rPr>
              <a:t>: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93000"/>
              </a:lnSpc>
            </a:pP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93000"/>
              </a:lnSpc>
            </a:pP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93000"/>
              </a:lnSpc>
            </a:pPr>
            <a:r>
              <a:rPr lang="pt-BR" sz="2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 Regular"/>
              </a:rPr>
              <a:t>http://www.livrosabertos.sibi.usp.br/portaldelivrosUSP/catalog/book/352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93000"/>
              </a:lnSpc>
            </a:pP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93000"/>
              </a:lnSpc>
            </a:pP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93000"/>
              </a:lnSpc>
            </a:pP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" name="Imagem 1"/>
          <p:cNvPicPr/>
          <p:nvPr/>
        </p:nvPicPr>
        <p:blipFill>
          <a:blip r:embed="rId2" cstate="print"/>
          <a:stretch/>
        </p:blipFill>
        <p:spPr>
          <a:xfrm>
            <a:off x="2216520" y="0"/>
            <a:ext cx="4710960" cy="6857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" name="Imagem 1"/>
          <p:cNvPicPr/>
          <p:nvPr/>
        </p:nvPicPr>
        <p:blipFill>
          <a:blip r:embed="rId2" cstate="print"/>
          <a:stretch/>
        </p:blipFill>
        <p:spPr>
          <a:xfrm>
            <a:off x="2215800" y="0"/>
            <a:ext cx="4712400" cy="685764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9641372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" name="Imagem 1"/>
          <p:cNvPicPr/>
          <p:nvPr/>
        </p:nvPicPr>
        <p:blipFill>
          <a:blip r:embed="rId2" cstate="print"/>
          <a:stretch/>
        </p:blipFill>
        <p:spPr>
          <a:xfrm>
            <a:off x="1331640" y="12240"/>
            <a:ext cx="4848480" cy="6857640"/>
          </a:xfrm>
          <a:prstGeom prst="rect">
            <a:avLst/>
          </a:prstGeom>
          <a:ln>
            <a:noFill/>
          </a:ln>
        </p:spPr>
      </p:pic>
      <p:sp>
        <p:nvSpPr>
          <p:cNvPr id="278" name="CustomShape 1"/>
          <p:cNvSpPr/>
          <p:nvPr/>
        </p:nvSpPr>
        <p:spPr>
          <a:xfrm>
            <a:off x="6444360" y="476640"/>
            <a:ext cx="2592000" cy="1461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CROPS IN BRAZIL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t-BR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AND 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t-BR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GERMANY’S TERRITORY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9" name="Picture 1"/>
          <p:cNvPicPr/>
          <p:nvPr/>
        </p:nvPicPr>
        <p:blipFill>
          <a:blip r:embed="rId4" cstate="print"/>
          <a:stretch/>
        </p:blipFill>
        <p:spPr>
          <a:xfrm>
            <a:off x="323640" y="1023120"/>
            <a:ext cx="8568720" cy="5501880"/>
          </a:xfrm>
          <a:prstGeom prst="rect">
            <a:avLst/>
          </a:prstGeom>
          <a:ln w="9360">
            <a:noFill/>
          </a:ln>
        </p:spPr>
      </p:pic>
      <p:sp>
        <p:nvSpPr>
          <p:cNvPr id="280" name="CustomShape 1"/>
          <p:cNvSpPr/>
          <p:nvPr/>
        </p:nvSpPr>
        <p:spPr>
          <a:xfrm>
            <a:off x="1907640" y="260640"/>
            <a:ext cx="5400360" cy="516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2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Brazil – Crops (areas)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1" name="CustomShape 2"/>
          <p:cNvSpPr/>
          <p:nvPr/>
        </p:nvSpPr>
        <p:spPr>
          <a:xfrm>
            <a:off x="539640" y="5733360"/>
            <a:ext cx="2448000" cy="503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2" name="CustomShape 3"/>
          <p:cNvSpPr/>
          <p:nvPr/>
        </p:nvSpPr>
        <p:spPr>
          <a:xfrm>
            <a:off x="4141440" y="5124600"/>
            <a:ext cx="65232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Rice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3" name="CustomShape 4"/>
          <p:cNvSpPr/>
          <p:nvPr/>
        </p:nvSpPr>
        <p:spPr>
          <a:xfrm>
            <a:off x="1528560" y="5124600"/>
            <a:ext cx="122364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Soybean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4" name="CustomShape 5"/>
          <p:cNvSpPr/>
          <p:nvPr/>
        </p:nvSpPr>
        <p:spPr>
          <a:xfrm>
            <a:off x="2605680" y="5124600"/>
            <a:ext cx="129564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Sugarcane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5" name="CustomShape 6"/>
          <p:cNvSpPr/>
          <p:nvPr/>
        </p:nvSpPr>
        <p:spPr>
          <a:xfrm>
            <a:off x="5352480" y="5128920"/>
            <a:ext cx="84996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Bean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6" name="CustomShape 7"/>
          <p:cNvSpPr/>
          <p:nvPr/>
        </p:nvSpPr>
        <p:spPr>
          <a:xfrm>
            <a:off x="6456960" y="5128920"/>
            <a:ext cx="84996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Wheat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7" name="CustomShape 8"/>
          <p:cNvSpPr/>
          <p:nvPr/>
        </p:nvSpPr>
        <p:spPr>
          <a:xfrm>
            <a:off x="7535160" y="5126040"/>
            <a:ext cx="112968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Cassava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sz="2400" b="1" dirty="0" smtClean="0"/>
              <a:t>Rice </a:t>
            </a:r>
            <a:r>
              <a:rPr lang="pt-BR" sz="2400" b="1" dirty="0" err="1" smtClean="0"/>
              <a:t>and</a:t>
            </a:r>
            <a:r>
              <a:rPr lang="pt-BR" sz="2400" b="1" dirty="0" smtClean="0"/>
              <a:t> </a:t>
            </a:r>
            <a:r>
              <a:rPr lang="pt-BR" sz="2400" b="1" dirty="0" err="1" smtClean="0"/>
              <a:t>Beans</a:t>
            </a:r>
            <a:r>
              <a:rPr lang="pt-BR" sz="2400" b="1" dirty="0" smtClean="0"/>
              <a:t> in  </a:t>
            </a:r>
            <a:r>
              <a:rPr lang="pt-BR" sz="2400" b="1" dirty="0" err="1" smtClean="0"/>
              <a:t>Brazil</a:t>
            </a:r>
            <a:r>
              <a:rPr lang="pt-BR" sz="2400" b="1" dirty="0"/>
              <a:t> </a:t>
            </a:r>
            <a:r>
              <a:rPr lang="pt-BR" sz="2400" b="1" dirty="0" smtClean="0"/>
              <a:t>– </a:t>
            </a:r>
            <a:r>
              <a:rPr lang="pt-BR" sz="2400" b="1" dirty="0" err="1" smtClean="0"/>
              <a:t>Evolution</a:t>
            </a:r>
            <a:r>
              <a:rPr lang="pt-BR" sz="2400" b="1" dirty="0" smtClean="0"/>
              <a:t> </a:t>
            </a:r>
            <a:r>
              <a:rPr lang="pt-BR" sz="2400" b="1" dirty="0" err="1" smtClean="0"/>
              <a:t>of</a:t>
            </a:r>
            <a:r>
              <a:rPr lang="pt-BR" sz="2400" b="1" dirty="0" smtClean="0"/>
              <a:t> </a:t>
            </a:r>
            <a:r>
              <a:rPr lang="pt-BR" sz="2400" b="1" dirty="0" err="1" smtClean="0"/>
              <a:t>the</a:t>
            </a:r>
            <a:r>
              <a:rPr lang="pt-BR" sz="2400" b="1" dirty="0" smtClean="0"/>
              <a:t> </a:t>
            </a:r>
            <a:r>
              <a:rPr lang="pt-BR" sz="2400" b="1" dirty="0" err="1" smtClean="0"/>
              <a:t>Grown</a:t>
            </a:r>
            <a:r>
              <a:rPr lang="pt-BR" sz="2400" b="1" dirty="0" smtClean="0"/>
              <a:t> </a:t>
            </a:r>
            <a:r>
              <a:rPr lang="pt-BR" sz="2400" b="1" dirty="0" err="1" smtClean="0"/>
              <a:t>Area</a:t>
            </a:r>
            <a:endParaRPr lang="pt-BR" sz="2400" b="1" dirty="0"/>
          </a:p>
        </p:txBody>
      </p:sp>
      <p:pic>
        <p:nvPicPr>
          <p:cNvPr id="4" name="Imagem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87624" y="1196752"/>
            <a:ext cx="6840760" cy="4824536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6516216" y="6165304"/>
            <a:ext cx="2160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Source: CONAB, 2018</a:t>
            </a:r>
            <a:endParaRPr lang="pt-BR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2" name="Imagem 1"/>
          <p:cNvPicPr/>
          <p:nvPr/>
        </p:nvPicPr>
        <p:blipFill>
          <a:blip r:embed="rId2" cstate="print"/>
          <a:stretch/>
        </p:blipFill>
        <p:spPr>
          <a:xfrm>
            <a:off x="179640" y="1196280"/>
            <a:ext cx="8794440" cy="5544720"/>
          </a:xfrm>
          <a:prstGeom prst="rect">
            <a:avLst/>
          </a:prstGeom>
          <a:ln w="9360">
            <a:noFill/>
          </a:ln>
        </p:spPr>
      </p:pic>
      <p:sp>
        <p:nvSpPr>
          <p:cNvPr id="293" name="CustomShape 1"/>
          <p:cNvSpPr/>
          <p:nvPr/>
        </p:nvSpPr>
        <p:spPr>
          <a:xfrm>
            <a:off x="539640" y="332640"/>
            <a:ext cx="842472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Annual quantity of agrotoxins used in Brazil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27949</TotalTime>
  <Words>316</Words>
  <Application>Microsoft Office PowerPoint</Application>
  <PresentationFormat>Apresentação na tela (4:3)</PresentationFormat>
  <Paragraphs>135</Paragraphs>
  <Slides>36</Slides>
  <Notes>6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7</vt:i4>
      </vt:variant>
      <vt:variant>
        <vt:lpstr>Títulos de slides</vt:lpstr>
      </vt:variant>
      <vt:variant>
        <vt:i4>36</vt:i4>
      </vt:variant>
    </vt:vector>
  </HeadingPairs>
  <TitlesOfParts>
    <vt:vector size="51" baseType="lpstr">
      <vt:lpstr>Arial</vt:lpstr>
      <vt:lpstr>Calibri</vt:lpstr>
      <vt:lpstr>DejaVu Sans</vt:lpstr>
      <vt:lpstr>Noto Sans CJK SC Regular</vt:lpstr>
      <vt:lpstr>StarSymbol</vt:lpstr>
      <vt:lpstr>Symbol</vt:lpstr>
      <vt:lpstr>Times New Roman</vt:lpstr>
      <vt:lpstr>Wingdings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Rice and Beans in  Brazil – Evolution of the Grown Area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Snoopy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Snoopy</dc:creator>
  <cp:lastModifiedBy>Isa Bombardi</cp:lastModifiedBy>
  <cp:revision>1182</cp:revision>
  <cp:lastPrinted>1601-01-01T00:00:00Z</cp:lastPrinted>
  <dcterms:created xsi:type="dcterms:W3CDTF">2003-10-09T01:28:40Z</dcterms:created>
  <dcterms:modified xsi:type="dcterms:W3CDTF">2019-12-08T23:11:24Z</dcterms:modified>
  <dc:language>pt-BR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Company">
    <vt:lpwstr>Snoopy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6</vt:i4>
  </property>
  <property fmtid="{D5CDD505-2E9C-101B-9397-08002B2CF9AE}" pid="9" name="PresentationFormat">
    <vt:lpwstr>Apresentação na tela (4:3)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35</vt:i4>
  </property>
</Properties>
</file>